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64" r:id="rId3"/>
    <p:sldId id="267" r:id="rId4"/>
    <p:sldId id="263" r:id="rId5"/>
    <p:sldId id="265" r:id="rId6"/>
    <p:sldId id="269" r:id="rId7"/>
    <p:sldId id="266" r:id="rId8"/>
    <p:sldId id="258" r:id="rId9"/>
    <p:sldId id="259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B0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AAC164-2616-4AD4-83AC-E62E9E7AAAB3}" v="192" dt="2024-07-04T22:44:27.010"/>
    <p1510:client id="{48CFED9B-FE0E-C92D-F998-48FB048DAFC0}" v="2" dt="2024-07-04T18:59:40.861"/>
    <p1510:client id="{B0B36CC2-1979-46CC-BA55-FBC375C7BCE4}" v="1" dt="2024-07-04T22:40:48.887"/>
    <p1510:client id="{E1BC916F-364D-FA9D-D8D4-CF4DC6ED3CD0}" v="30" dt="2024-07-04T22:33:16.7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971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1907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9264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0217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5268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5605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8549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3921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4588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699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5182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06.07.2024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3711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TheCherno" TargetMode="External"/><Relationship Id="rId2" Type="http://schemas.openxmlformats.org/officeDocument/2006/relationships/hyperlink" Target="https://learnopengl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COMPUTAÇÃO GRÁFICA GRAU B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/>
              <a:t>Estevan Chirst machry e rodrigo pucci flores</a:t>
            </a: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38F05C-3FAD-29C2-4DC7-FD7AD5000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Considerações finais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01450F-F0AC-6B96-AEF8-FD4265EE4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Maiores desafios: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pt-BR"/>
              <a:t> corrigir a iluminação difusa que rotacionava junto com o objeto;</a:t>
            </a:r>
          </a:p>
          <a:p>
            <a:r>
              <a:rPr lang="pt-BR"/>
              <a:t>Pontos fortes: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pt-BR"/>
              <a:t> arquitetura da aplicação;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pt-BR"/>
              <a:t> abstração do OpenGL com classes;</a:t>
            </a:r>
          </a:p>
          <a:p>
            <a:r>
              <a:rPr lang="pt-BR"/>
              <a:t>Pontos a melhorar no trabalho: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pt-BR"/>
              <a:t> adicionar novas fontes de iluminação;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pt-BR"/>
              <a:t> incluir controle das fontes de iluminação</a:t>
            </a:r>
            <a:br>
              <a:rPr lang="pt-BR"/>
            </a:br>
            <a:r>
              <a:rPr lang="pt-BR"/>
              <a:t> para visualização da influência da translação</a:t>
            </a:r>
            <a:br>
              <a:rPr lang="pt-BR"/>
            </a:br>
            <a:r>
              <a:rPr lang="pt-BR"/>
              <a:t> da luz nos objetos renderizados;</a:t>
            </a:r>
          </a:p>
          <a:p>
            <a:endParaRPr lang="pt-BR"/>
          </a:p>
        </p:txBody>
      </p:sp>
      <p:pic>
        <p:nvPicPr>
          <p:cNvPr id="5" name="Gravação de Tela 4">
            <a:hlinkClick r:id="" action="ppaction://media"/>
            <a:extLst>
              <a:ext uri="{FF2B5EF4-FFF2-40B4-BE49-F238E27FC236}">
                <a16:creationId xmlns:a16="http://schemas.microsoft.com/office/drawing/2014/main" id="{D31A6F1F-90A9-A807-F5EA-A8D04EBA2F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58526" y="2784610"/>
            <a:ext cx="3285424" cy="288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562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64"/>
    </mc:Choice>
    <mc:Fallback xmlns="">
      <p:transition spd="slow" advTm="24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9394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BE7F5-EB76-8648-1D97-780793E13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896F1E-73FD-6B16-CF13-86B899B99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 err="1"/>
              <a:t>LearnOpenGL</a:t>
            </a:r>
            <a:r>
              <a:rPr lang="pt-BR"/>
              <a:t> - </a:t>
            </a:r>
            <a:r>
              <a:rPr lang="pt-BR">
                <a:ea typeface="+mn-lt"/>
                <a:cs typeface="+mn-lt"/>
                <a:hlinkClick r:id="rId2"/>
              </a:rPr>
              <a:t>https://learnopengl.com/</a:t>
            </a:r>
            <a:endParaRPr lang="pt-BR">
              <a:ea typeface="+mn-lt"/>
              <a:cs typeface="+mn-lt"/>
            </a:endParaRPr>
          </a:p>
          <a:p>
            <a:r>
              <a:rPr lang="pt-BR">
                <a:solidFill>
                  <a:srgbClr val="404040"/>
                </a:solidFill>
                <a:ea typeface="+mn-lt"/>
                <a:cs typeface="+mn-lt"/>
              </a:rPr>
              <a:t>The Cherno - </a:t>
            </a:r>
            <a:r>
              <a:rPr lang="pt-BR">
                <a:solidFill>
                  <a:srgbClr val="404040"/>
                </a:solidFill>
                <a:ea typeface="+mn-lt"/>
                <a:cs typeface="+mn-lt"/>
                <a:hlinkClick r:id="rId3"/>
              </a:rPr>
              <a:t>https://www.youtube.com/@TheCherno</a:t>
            </a:r>
            <a:endParaRPr lang="pt-BR">
              <a:solidFill>
                <a:srgbClr val="404040"/>
              </a:solidFill>
            </a:endParaRPr>
          </a:p>
          <a:p>
            <a:r>
              <a:rPr lang="pt-BR"/>
              <a:t>Materiais da disciplina de Computação Gráfica da UNISINOS.</a:t>
            </a:r>
          </a:p>
        </p:txBody>
      </p:sp>
    </p:spTree>
    <p:extLst>
      <p:ext uri="{BB962C8B-B14F-4D97-AF65-F5344CB8AC3E}">
        <p14:creationId xmlns:p14="http://schemas.microsoft.com/office/powerpoint/2010/main" val="3510042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A646-DF93-54D5-CE8F-150E1A97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/>
              <a:t>Decisões de projeto – Arquitetura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B9CB6D-C36D-B895-A7BF-EBBFDD3A2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/>
              <a:t>Foram criadas classes para organização do código e abstração do OpenGL.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44219F3-291E-7A88-2457-C52D8A5CB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990" y="2535390"/>
            <a:ext cx="2133600" cy="28956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BD10BE9-3CC2-C50C-3883-E858AF51F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2300" y="2216597"/>
            <a:ext cx="7609689" cy="396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97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A646-DF93-54D5-CE8F-150E1A97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Decisões de projeto – Definições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B9CB6D-C36D-B895-A7BF-EBBFDD3A2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426696" cy="40233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pt-BR"/>
              <a:t>Quando a aplicação é executada a cena é carregada a partir do arquivo "</a:t>
            </a:r>
            <a:r>
              <a:rPr lang="pt-BR" err="1"/>
              <a:t>config.yaml</a:t>
            </a:r>
            <a:r>
              <a:rPr lang="pt-BR"/>
              <a:t>", que contém as informações de:</a:t>
            </a:r>
          </a:p>
          <a:p>
            <a:pPr lvl="1" algn="just">
              <a:buFont typeface="Wingdings" panose="05000000000000000000" pitchFamily="2" charset="2"/>
              <a:buChar char="q"/>
            </a:pPr>
            <a:r>
              <a:rPr lang="pt-BR">
                <a:cs typeface="Calibri"/>
              </a:rPr>
              <a:t> câmera</a:t>
            </a:r>
          </a:p>
          <a:p>
            <a:pPr marL="201168" lvl="1" indent="0" algn="just">
              <a:buNone/>
            </a:pPr>
            <a:endParaRPr lang="pt-BR">
              <a:cs typeface="Calibri"/>
            </a:endParaRPr>
          </a:p>
          <a:p>
            <a:pPr lvl="1" algn="just">
              <a:buFont typeface="Wingdings" panose="05000000000000000000" pitchFamily="2" charset="2"/>
              <a:buChar char="q"/>
            </a:pPr>
            <a:r>
              <a:rPr lang="pt-BR">
                <a:cs typeface="Calibri"/>
              </a:rPr>
              <a:t> projeção</a:t>
            </a:r>
          </a:p>
          <a:p>
            <a:pPr marL="201168" lvl="1" indent="0" algn="just">
              <a:buNone/>
            </a:pPr>
            <a:endParaRPr lang="pt-BR">
              <a:cs typeface="Calibri"/>
            </a:endParaRPr>
          </a:p>
          <a:p>
            <a:pPr lvl="1" algn="just">
              <a:buFont typeface="Wingdings" panose="05000000000000000000" pitchFamily="2" charset="2"/>
              <a:buChar char="q"/>
            </a:pPr>
            <a:r>
              <a:rPr lang="pt-BR">
                <a:cs typeface="Calibri"/>
              </a:rPr>
              <a:t> luz</a:t>
            </a:r>
          </a:p>
          <a:p>
            <a:pPr marL="201168" lvl="1" indent="0" algn="just">
              <a:buNone/>
            </a:pPr>
            <a:endParaRPr lang="pt-BR">
              <a:cs typeface="Calibri"/>
            </a:endParaRPr>
          </a:p>
          <a:p>
            <a:pPr lvl="1" algn="just">
              <a:buFont typeface="Wingdings" panose="05000000000000000000" pitchFamily="2" charset="2"/>
              <a:buChar char="q"/>
            </a:pPr>
            <a:r>
              <a:rPr lang="pt-BR">
                <a:cs typeface="Calibri"/>
              </a:rPr>
              <a:t> objetos a serem carregados.</a:t>
            </a:r>
          </a:p>
        </p:txBody>
      </p:sp>
      <p:pic>
        <p:nvPicPr>
          <p:cNvPr id="7" name="Imagem 6" descr="Texto&#10;&#10;Descrição gerada automaticamente">
            <a:extLst>
              <a:ext uri="{FF2B5EF4-FFF2-40B4-BE49-F238E27FC236}">
                <a16:creationId xmlns:a16="http://schemas.microsoft.com/office/drawing/2014/main" id="{2C504C25-4D41-21AE-D266-C7E07002F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4457" y="1847533"/>
            <a:ext cx="3794125" cy="436181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9464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A646-DF93-54D5-CE8F-150E1A97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Decisões de projeto - Interface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B9CB6D-C36D-B895-A7BF-EBBFDD3A2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pt-BR"/>
              <a:t>O carregamento de cada objeto é realizado na classe </a:t>
            </a:r>
            <a:r>
              <a:rPr lang="pt-BR" err="1"/>
              <a:t>Object</a:t>
            </a:r>
            <a:r>
              <a:rPr lang="pt-BR"/>
              <a:t>, a partir de uma função de leitura de arquivo .</a:t>
            </a:r>
            <a:r>
              <a:rPr lang="pt-BR" err="1"/>
              <a:t>obj</a:t>
            </a:r>
            <a:r>
              <a:rPr lang="pt-BR"/>
              <a:t>, que cria os </a:t>
            </a:r>
            <a:r>
              <a:rPr lang="pt-BR" err="1"/>
              <a:t>VAOs</a:t>
            </a:r>
            <a:r>
              <a:rPr lang="pt-BR"/>
              <a:t> e </a:t>
            </a:r>
            <a:r>
              <a:rPr lang="pt-BR" err="1"/>
              <a:t>VBOs</a:t>
            </a:r>
            <a:r>
              <a:rPr lang="pt-BR"/>
              <a:t> necessários. </a:t>
            </a:r>
            <a:endParaRPr lang="pt-BR">
              <a:cs typeface="Calibri"/>
            </a:endParaRPr>
          </a:p>
          <a:p>
            <a:pPr algn="just"/>
            <a:r>
              <a:rPr lang="pt-BR"/>
              <a:t>Em seguida, o arquivo .</a:t>
            </a:r>
            <a:r>
              <a:rPr lang="pt-BR" err="1"/>
              <a:t>mtl</a:t>
            </a:r>
            <a:r>
              <a:rPr lang="pt-BR"/>
              <a:t> é lido, obtendo-se as informações de luz do objeto. </a:t>
            </a:r>
            <a:endParaRPr lang="pt-BR">
              <a:cs typeface="Calibri"/>
            </a:endParaRPr>
          </a:p>
          <a:p>
            <a:pPr algn="just"/>
            <a:r>
              <a:rPr lang="pt-BR"/>
              <a:t>Por fim, a textura é então carregada.</a:t>
            </a:r>
            <a:endParaRPr lang="pt-BR">
              <a:cs typeface="Calibri"/>
            </a:endParaRPr>
          </a:p>
          <a:p>
            <a:pPr algn="just"/>
            <a:endParaRPr lang="pt-BR"/>
          </a:p>
          <a:p>
            <a:pPr marL="0" indent="0" algn="just">
              <a:buNone/>
            </a:pPr>
            <a:endParaRPr lang="pt-BR"/>
          </a:p>
          <a:p>
            <a:pPr marL="0" indent="0" algn="just">
              <a:buNone/>
            </a:pPr>
            <a:endParaRPr lang="pt-BR"/>
          </a:p>
          <a:p>
            <a:pPr marL="0" indent="0" algn="just">
              <a:buNone/>
            </a:pPr>
            <a:r>
              <a:rPr lang="pt-BR"/>
              <a:t>Posteriormente, a função </a:t>
            </a:r>
            <a:r>
              <a:rPr lang="pt-BR" err="1"/>
              <a:t>draw</a:t>
            </a:r>
            <a:r>
              <a:rPr lang="pt-BR"/>
              <a:t>(), pertencente à classe </a:t>
            </a:r>
            <a:r>
              <a:rPr lang="pt-BR" err="1"/>
              <a:t>Object</a:t>
            </a:r>
            <a:r>
              <a:rPr lang="pt-BR"/>
              <a:t>, é chamada dentro do </a:t>
            </a:r>
            <a:r>
              <a:rPr lang="pt-BR" err="1"/>
              <a:t>while</a:t>
            </a:r>
            <a:r>
              <a:rPr lang="pt-BR"/>
              <a:t> loop e renderiza o objeto na cena.</a:t>
            </a:r>
            <a:endParaRPr lang="pt-BR">
              <a:cs typeface="Calibri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7CBD3A4-4915-FF68-88A1-902683153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8408" y="3669896"/>
            <a:ext cx="5071382" cy="70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989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A646-DF93-54D5-CE8F-150E1A97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/>
              <a:t>Decisões de projeto - Iluminação da cena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B9CB6D-C36D-B895-A7BF-EBBFDD3A2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                                                               Utilizado o modelo de Phong</a:t>
            </a:r>
          </a:p>
          <a:p>
            <a:pPr marL="0" indent="0">
              <a:buNone/>
            </a:pPr>
            <a:endParaRPr lang="pt-BR"/>
          </a:p>
          <a:p>
            <a:pPr marL="0" indent="0">
              <a:buNone/>
            </a:pPr>
            <a:endParaRPr lang="pt-BR"/>
          </a:p>
          <a:p>
            <a:r>
              <a:rPr lang="pt-BR"/>
              <a:t>Cada objeto acompanha um arquivo .</a:t>
            </a:r>
            <a:r>
              <a:rPr lang="pt-BR" err="1"/>
              <a:t>mtl</a:t>
            </a:r>
            <a:r>
              <a:rPr lang="pt-BR"/>
              <a:t> que contém os</a:t>
            </a:r>
            <a:br>
              <a:rPr lang="pt-BR"/>
            </a:br>
            <a:r>
              <a:rPr lang="pt-BR"/>
              <a:t>coeficientes de configuração da iluminação:</a:t>
            </a:r>
          </a:p>
          <a:p>
            <a:endParaRPr lang="pt-BR"/>
          </a:p>
          <a:p>
            <a:pPr marL="0" indent="0">
              <a:buNone/>
            </a:pPr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507D028-AB15-37C3-A5F7-A2BBE5A2C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376" y="3867040"/>
            <a:ext cx="5820587" cy="189574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98B7DFF-4F4F-2CD1-5722-E17793218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959" y="1913111"/>
            <a:ext cx="3905795" cy="419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013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A646-DF93-54D5-CE8F-150E1A97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/>
              <a:t>Decisões de projeto – Câmera e controle</a:t>
            </a:r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E67DA3D3-DB5A-636A-0C27-5F08D66D9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158" y="1937774"/>
            <a:ext cx="7686041" cy="1951636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C8FEF8BF-0DEF-E1DF-A237-57F3A5186442}"/>
              </a:ext>
            </a:extLst>
          </p:cNvPr>
          <p:cNvSpPr txBox="1"/>
          <p:nvPr/>
        </p:nvSpPr>
        <p:spPr>
          <a:xfrm>
            <a:off x="3685362" y="3944408"/>
            <a:ext cx="3446531" cy="21268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pt-BR">
                <a:ea typeface="Calibri"/>
                <a:cs typeface="Calibri"/>
              </a:rPr>
              <a:t>Controle de Câmera (+ mouse)</a:t>
            </a:r>
            <a:endParaRPr lang="pt-BR"/>
          </a:p>
          <a:p>
            <a:pPr>
              <a:lnSpc>
                <a:spcPct val="150000"/>
              </a:lnSpc>
            </a:pPr>
            <a:r>
              <a:rPr lang="pt-BR">
                <a:ea typeface="Calibri"/>
                <a:cs typeface="Calibri"/>
              </a:rPr>
              <a:t>Seleção do objeto</a:t>
            </a:r>
          </a:p>
          <a:p>
            <a:pPr>
              <a:lnSpc>
                <a:spcPct val="150000"/>
              </a:lnSpc>
            </a:pPr>
            <a:r>
              <a:rPr lang="pt-BR">
                <a:ea typeface="Calibri"/>
                <a:cs typeface="Calibri"/>
              </a:rPr>
              <a:t>Movimento objeto</a:t>
            </a:r>
          </a:p>
          <a:p>
            <a:pPr>
              <a:lnSpc>
                <a:spcPct val="150000"/>
              </a:lnSpc>
            </a:pPr>
            <a:r>
              <a:rPr lang="pt-BR">
                <a:ea typeface="Calibri"/>
                <a:cs typeface="Calibri"/>
              </a:rPr>
              <a:t>Rotação do objeto</a:t>
            </a:r>
          </a:p>
          <a:p>
            <a:pPr>
              <a:lnSpc>
                <a:spcPct val="150000"/>
              </a:lnSpc>
            </a:pPr>
            <a:r>
              <a:rPr lang="pt-BR">
                <a:ea typeface="Calibri"/>
                <a:cs typeface="Calibri"/>
              </a:rPr>
              <a:t>Escala objeto</a:t>
            </a:r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BCA4E099-00D8-C2B0-9559-6FB161951039}"/>
              </a:ext>
            </a:extLst>
          </p:cNvPr>
          <p:cNvSpPr/>
          <p:nvPr/>
        </p:nvSpPr>
        <p:spPr>
          <a:xfrm>
            <a:off x="3457165" y="4112059"/>
            <a:ext cx="235670" cy="24352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CC730080-5BF7-854A-EDE7-6937760BC450}"/>
              </a:ext>
            </a:extLst>
          </p:cNvPr>
          <p:cNvSpPr/>
          <p:nvPr/>
        </p:nvSpPr>
        <p:spPr>
          <a:xfrm>
            <a:off x="3457165" y="4514173"/>
            <a:ext cx="235670" cy="243526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1CD3027E-1259-E8BB-E8D3-4DC1E5D3F0E3}"/>
              </a:ext>
            </a:extLst>
          </p:cNvPr>
          <p:cNvSpPr/>
          <p:nvPr/>
        </p:nvSpPr>
        <p:spPr>
          <a:xfrm>
            <a:off x="3457165" y="4934950"/>
            <a:ext cx="235670" cy="243526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F3DF7A7B-E379-20B2-F5A2-53B4751D0525}"/>
              </a:ext>
            </a:extLst>
          </p:cNvPr>
          <p:cNvSpPr/>
          <p:nvPr/>
        </p:nvSpPr>
        <p:spPr>
          <a:xfrm>
            <a:off x="3457165" y="5337064"/>
            <a:ext cx="235670" cy="243526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Elipse 34">
            <a:extLst>
              <a:ext uri="{FF2B5EF4-FFF2-40B4-BE49-F238E27FC236}">
                <a16:creationId xmlns:a16="http://schemas.microsoft.com/office/drawing/2014/main" id="{7F110FF1-BA0B-5542-3E5B-19248EB43A6F}"/>
              </a:ext>
            </a:extLst>
          </p:cNvPr>
          <p:cNvSpPr/>
          <p:nvPr/>
        </p:nvSpPr>
        <p:spPr>
          <a:xfrm>
            <a:off x="3457165" y="5748510"/>
            <a:ext cx="235670" cy="243526"/>
          </a:xfrm>
          <a:prstGeom prst="ellipse">
            <a:avLst/>
          </a:prstGeom>
          <a:solidFill>
            <a:srgbClr val="B5B0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1656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AA646-DF93-54D5-CE8F-150E1A97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/>
              <a:t>Decisões de projeto – Animação de trajetórias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B9CB6D-C36D-B895-A7BF-EBBFDD3A2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Trajetórias suavizadas a partir da curva polinomial de </a:t>
            </a:r>
            <a:r>
              <a:rPr lang="pt-BR" err="1"/>
              <a:t>Bézier</a:t>
            </a:r>
            <a:r>
              <a:rPr lang="pt-BR"/>
              <a:t>, que utiliza pontos de controle para definir a forma da curva.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471CFED-2140-397F-3D86-060B8849A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679" y="2815692"/>
            <a:ext cx="3353268" cy="1743318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B00115BE-8ADC-F905-1676-799747357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416" y="2311550"/>
            <a:ext cx="3801005" cy="1676634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B6F9082-B245-DAB5-2FBC-3618AA286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4847" y="4268671"/>
            <a:ext cx="3781953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085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11548E-EECD-F6B3-A399-22A98D15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/>
              <a:t>Informações técnicas sobre a cena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10BC69-F0B5-84B2-C045-500ED146D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A composição da cena foi pensada de maneira a:</a:t>
            </a:r>
          </a:p>
          <a:p>
            <a:pPr marL="383540" lvl="1">
              <a:buFont typeface="Wingdings" panose="05000000000000000000" pitchFamily="2" charset="2"/>
              <a:buChar char="q"/>
            </a:pPr>
            <a:r>
              <a:rPr lang="pt-BR"/>
              <a:t> posicionar cada objeto em sua devida localização;</a:t>
            </a:r>
            <a:endParaRPr lang="pt-BR">
              <a:ea typeface="Calibri"/>
              <a:cs typeface="Calibri"/>
            </a:endParaRPr>
          </a:p>
          <a:p>
            <a:pPr marL="200660" lvl="1" indent="0">
              <a:buNone/>
            </a:pPr>
            <a:endParaRPr lang="pt-BR">
              <a:ea typeface="Calibri"/>
              <a:cs typeface="Calibri"/>
            </a:endParaRPr>
          </a:p>
          <a:p>
            <a:pPr marL="383540" lvl="1">
              <a:buFont typeface="Wingdings" panose="05000000000000000000" pitchFamily="2" charset="2"/>
              <a:buChar char="q"/>
            </a:pPr>
            <a:r>
              <a:rPr lang="pt-BR"/>
              <a:t> aplicar determinadas rotações e translações, para cada objeto, ao longo da cena;</a:t>
            </a:r>
          </a:p>
          <a:p>
            <a:pPr marL="200660" lvl="1" indent="0">
              <a:buNone/>
            </a:pPr>
            <a:endParaRPr lang="pt-BR">
              <a:ea typeface="Calibri"/>
              <a:cs typeface="Calibri"/>
            </a:endParaRPr>
          </a:p>
          <a:p>
            <a:pPr marL="383540" lvl="1">
              <a:buFont typeface="Wingdings" panose="05000000000000000000" pitchFamily="2" charset="2"/>
              <a:buChar char="q"/>
            </a:pPr>
            <a:r>
              <a:rPr lang="pt-BR"/>
              <a:t> suavizar as trajetórias dos objetos com a curva paramétrica polinomial de </a:t>
            </a:r>
            <a:r>
              <a:rPr lang="pt-BR" err="1"/>
              <a:t>Bézier</a:t>
            </a:r>
            <a:r>
              <a:rPr lang="pt-BR"/>
              <a:t>;</a:t>
            </a:r>
          </a:p>
          <a:p>
            <a:pPr marL="200660" lvl="1" indent="0">
              <a:buNone/>
            </a:pPr>
            <a:endParaRPr lang="pt-BR">
              <a:ea typeface="Calibri"/>
              <a:cs typeface="Calibri"/>
            </a:endParaRPr>
          </a:p>
          <a:p>
            <a:pPr marL="383540" lvl="1">
              <a:buFont typeface="Wingdings" panose="05000000000000000000" pitchFamily="2" charset="2"/>
              <a:buChar char="q"/>
            </a:pPr>
            <a:r>
              <a:rPr lang="pt-BR"/>
              <a:t> aplicar o modelo de Phong para que os objetos sejam iluminados de maneira ambiente, difusa e especular, formando a reflexão Phong;</a:t>
            </a:r>
            <a:endParaRPr lang="pt-BR">
              <a:ea typeface="Calibri"/>
              <a:cs typeface="Calibri"/>
            </a:endParaRPr>
          </a:p>
          <a:p>
            <a:r>
              <a:rPr lang="pt-BR"/>
              <a:t>Foram utilizados três objetos com seus respectivos arquivos .</a:t>
            </a:r>
            <a:r>
              <a:rPr lang="pt-BR" err="1"/>
              <a:t>obj</a:t>
            </a:r>
            <a:r>
              <a:rPr lang="pt-BR"/>
              <a:t>, .</a:t>
            </a:r>
            <a:r>
              <a:rPr lang="pt-BR" err="1"/>
              <a:t>mtl</a:t>
            </a:r>
            <a:r>
              <a:rPr lang="pt-BR"/>
              <a:t> e de textura que são carregados por funções específicas e renderizados no visualizador.</a:t>
            </a:r>
            <a:endParaRPr lang="pt-BR">
              <a:ea typeface="Calibri"/>
              <a:cs typeface="Calibri"/>
            </a:endParaRPr>
          </a:p>
          <a:p>
            <a:endParaRPr lang="pt-BR">
              <a:highlight>
                <a:srgbClr val="FFFF00"/>
              </a:highlight>
              <a:ea typeface="Calibri"/>
              <a:cs typeface="Calibri"/>
            </a:endParaRP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2884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FB268D-F005-5575-3429-7B5FD61F5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15" y="286710"/>
            <a:ext cx="3565110" cy="1450757"/>
          </a:xfrm>
        </p:spPr>
        <p:txBody>
          <a:bodyPr/>
          <a:lstStyle/>
          <a:p>
            <a:r>
              <a:rPr lang="pt-BR"/>
              <a:t>Apresentação</a:t>
            </a:r>
            <a:br>
              <a:rPr lang="pt-BR"/>
            </a:br>
            <a:r>
              <a:rPr lang="pt-BR"/>
              <a:t>de resultados</a:t>
            </a:r>
          </a:p>
        </p:txBody>
      </p:sp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29C68007-2088-EF76-198E-7F97C5B77A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19602" y="159393"/>
            <a:ext cx="7600950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45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730"/>
    </mc:Choice>
    <mc:Fallback xmlns="">
      <p:transition spd="slow" advTm="67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Retrospectiva</vt:lpstr>
      <vt:lpstr>COMPUTAÇÃO GRÁFICA GRAU B</vt:lpstr>
      <vt:lpstr>Decisões de projeto – Arquitetura</vt:lpstr>
      <vt:lpstr>Decisões de projeto – Definições</vt:lpstr>
      <vt:lpstr>Decisões de projeto - Interface</vt:lpstr>
      <vt:lpstr>Decisões de projeto - Iluminação da cena</vt:lpstr>
      <vt:lpstr>Decisões de projeto – Câmera e controle</vt:lpstr>
      <vt:lpstr>Decisões de projeto – Animação de trajetórias</vt:lpstr>
      <vt:lpstr>Informações técnicas sobre a cena</vt:lpstr>
      <vt:lpstr>Apresentação de resultados</vt:lpstr>
      <vt:lpstr>Considerações finais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2</cp:revision>
  <dcterms:created xsi:type="dcterms:W3CDTF">2024-06-22T12:10:33Z</dcterms:created>
  <dcterms:modified xsi:type="dcterms:W3CDTF">2024-07-06T18:47:56Z</dcterms:modified>
</cp:coreProperties>
</file>

<file path=docProps/thumbnail.jpeg>
</file>